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Abril Fatface" panose="020B0604020202020204" charset="0"/>
      <p:regular r:id="rId16"/>
    </p:embeddedFont>
    <p:embeddedFont>
      <p:font typeface="Cambay" panose="020B060402020202020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h2VgRLjv+VDvfrhPCdBEAV6eiN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0299ed51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e0299ed51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- This particular sentence is from a review of Ortho Evra for Birth Control. Using Spacy to visually render the review helps with building a dictionary of bigram with key words and its associated values. For instance, decreased libido.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0299ed51c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UniqueID = </a:t>
            </a:r>
            <a:r>
              <a:rPr lang="en-US" sz="900">
                <a:solidFill>
                  <a:schemeClr val="dk1"/>
                </a:solidFill>
              </a:rPr>
              <a:t>96233</a:t>
            </a:r>
            <a:r>
              <a:rPr lang="en-US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this review</a:t>
            </a:r>
            <a:endParaRPr/>
          </a:p>
        </p:txBody>
      </p:sp>
      <p:sp>
        <p:nvSpPr>
          <p:cNvPr id="205" name="Google Shape;205;ge0299ed51c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**Example where our feature improved results (like BoW/ wordcloud/ weights)**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entury Gothic"/>
              <a:buChar char="○"/>
            </a:pPr>
            <a:r>
              <a:rPr lang="en-US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Take example 75612, vader says negative, pull out results from custom tagging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 features: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/>
              <a:t>Unique ID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/>
              <a:t>Drug Name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/>
              <a:t>Condition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/>
              <a:t>Date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/>
              <a:t>Review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/>
              <a:t>Rating</a:t>
            </a:r>
            <a:endParaRPr/>
          </a:p>
        </p:txBody>
      </p:sp>
      <p:sp>
        <p:nvSpPr>
          <p:cNvPr id="137" name="Google Shape;1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ea5a510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ea5a510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Positive Review: </a:t>
            </a:r>
            <a:r>
              <a:rPr lang="en-US" sz="1200">
                <a:solidFill>
                  <a:schemeClr val="dk1"/>
                </a:solidFill>
              </a:rPr>
              <a:t>Aripiprazole for bipolar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Negative Review: Keppra for Epilepsy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Top Drugs are based on rating and do not take into consideration the number of reviews. This was filtered later. </a:t>
            </a:r>
            <a:endParaRPr/>
          </a:p>
        </p:txBody>
      </p:sp>
      <p:sp>
        <p:nvSpPr>
          <p:cNvPr id="150" name="Google Shape;1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f18f347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f18f347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 of drugs and average rating over time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Inversion: as ratings go down, looks more reviews are generated.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Base model using Vader for rule-based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Vader does misclassify especially when a user describes horrendous sickness/condition but talking how a drug improves/treats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0299ed5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0299ed5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Hops: include the extent to which words identified in dictionary should be captured (i.e. 3 words away, 5 words, etc)</a:t>
            </a:r>
            <a:endParaRPr/>
          </a:p>
        </p:txBody>
      </p:sp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 descr="Tag=AccentColor&#10;Flavor=Light&#10;Target=Fill"/>
          <p:cNvSpPr/>
          <p:nvPr/>
        </p:nvSpPr>
        <p:spPr>
          <a:xfrm flipH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 extrusionOk="0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11"/>
          <p:cNvSpPr txBox="1"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 descr="Mask ID=&#10;Mask position=bottom, center&#10;Mask family= brushstroke, landscape, wide"/>
          <p:cNvSpPr/>
          <p:nvPr/>
        </p:nvSpPr>
        <p:spPr>
          <a:xfrm>
            <a:off x="1768100" y="-1"/>
            <a:ext cx="10423900" cy="5920155"/>
          </a:xfrm>
          <a:custGeom>
            <a:avLst/>
            <a:gdLst/>
            <a:ahLst/>
            <a:cxnLst/>
            <a:rect l="l" t="t" r="r" b="b"/>
            <a:pathLst>
              <a:path w="10423900" h="5491534" extrusionOk="0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 descr="Tag=AccentColor&#10;Flavor=Light&#10;Target=Fill"/>
          <p:cNvSpPr/>
          <p:nvPr/>
        </p:nvSpPr>
        <p:spPr>
          <a:xfrm>
            <a:off x="4726728" y="0"/>
            <a:ext cx="7472381" cy="6858000"/>
          </a:xfrm>
          <a:custGeom>
            <a:avLst/>
            <a:gdLst/>
            <a:ahLst/>
            <a:cxnLst/>
            <a:rect l="l" t="t" r="r" b="b"/>
            <a:pathLst>
              <a:path w="7472381" h="6886575" extrusionOk="0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22"/>
          <p:cNvSpPr txBox="1"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ril Fatfac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7059168" y="640080"/>
            <a:ext cx="4489704" cy="559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2"/>
          </p:nvPr>
        </p:nvSpPr>
        <p:spPr>
          <a:xfrm>
            <a:off x="839788" y="3776472"/>
            <a:ext cx="388620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 descr="Tag=AccentColor&#10;Flavor=Light&#10;Target=Fill"/>
          <p:cNvSpPr/>
          <p:nvPr/>
        </p:nvSpPr>
        <p:spPr>
          <a:xfrm>
            <a:off x="684965" y="1332237"/>
            <a:ext cx="5263732" cy="3841102"/>
          </a:xfrm>
          <a:custGeom>
            <a:avLst/>
            <a:gdLst/>
            <a:ahLst/>
            <a:cxnLst/>
            <a:rect l="l" t="t" r="r" b="b"/>
            <a:pathLst>
              <a:path w="6886274" h="5025119" extrusionOk="0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ril Fatfac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3"/>
          <p:cNvSpPr>
            <a:spLocks noGrp="1"/>
          </p:cNvSpPr>
          <p:nvPr>
            <p:ph type="pic" idx="2"/>
          </p:nvPr>
        </p:nvSpPr>
        <p:spPr>
          <a:xfrm>
            <a:off x="6711696" y="640079"/>
            <a:ext cx="4837176" cy="556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1655064" y="4087368"/>
            <a:ext cx="3319272" cy="64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cap="none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2"/>
          <p:cNvSpPr txBox="1">
            <a:spLocks noGrp="1"/>
          </p:cNvSpPr>
          <p:nvPr>
            <p:ph type="title"/>
          </p:nvPr>
        </p:nvSpPr>
        <p:spPr>
          <a:xfrm>
            <a:off x="6117517" y="1078991"/>
            <a:ext cx="5266944" cy="313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  <a:defRPr sz="4800" b="1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body" idx="1"/>
          </p:nvPr>
        </p:nvSpPr>
        <p:spPr>
          <a:xfrm>
            <a:off x="6117517" y="4279392"/>
            <a:ext cx="526694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 cap="none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12"/>
          <p:cNvSpPr/>
          <p:nvPr/>
        </p:nvSpPr>
        <p:spPr>
          <a:xfrm rot="3104856">
            <a:off x="1032693" y="-144247"/>
            <a:ext cx="4918409" cy="6410513"/>
          </a:xfrm>
          <a:custGeom>
            <a:avLst/>
            <a:gdLst/>
            <a:ahLst/>
            <a:cxnLst/>
            <a:rect l="l" t="t" r="r" b="b"/>
            <a:pathLst>
              <a:path w="7133644" h="6107288" extrusionOk="0">
                <a:moveTo>
                  <a:pt x="6485377" y="2127953"/>
                </a:moveTo>
                <a:lnTo>
                  <a:pt x="7003988" y="2127953"/>
                </a:lnTo>
                <a:cubicBezTo>
                  <a:pt x="7075595" y="2127953"/>
                  <a:pt x="7133644" y="2186002"/>
                  <a:pt x="7133644" y="2257609"/>
                </a:cubicBezTo>
                <a:lnTo>
                  <a:pt x="7133644" y="5023720"/>
                </a:lnTo>
                <a:cubicBezTo>
                  <a:pt x="7133644" y="5095327"/>
                  <a:pt x="7075595" y="5153376"/>
                  <a:pt x="7003988" y="5153376"/>
                </a:cubicBezTo>
                <a:lnTo>
                  <a:pt x="6485377" y="5153376"/>
                </a:lnTo>
                <a:cubicBezTo>
                  <a:pt x="6413770" y="5153376"/>
                  <a:pt x="6355721" y="5095327"/>
                  <a:pt x="6355721" y="5023720"/>
                </a:cubicBezTo>
                <a:lnTo>
                  <a:pt x="6355721" y="2257609"/>
                </a:lnTo>
                <a:cubicBezTo>
                  <a:pt x="6355721" y="2186002"/>
                  <a:pt x="6413770" y="2127953"/>
                  <a:pt x="6485377" y="2127953"/>
                </a:cubicBezTo>
                <a:close/>
                <a:moveTo>
                  <a:pt x="129656" y="1625600"/>
                </a:moveTo>
                <a:lnTo>
                  <a:pt x="648267" y="1625600"/>
                </a:lnTo>
                <a:cubicBezTo>
                  <a:pt x="719874" y="1625600"/>
                  <a:pt x="777924" y="1683649"/>
                  <a:pt x="777924" y="1755256"/>
                </a:cubicBezTo>
                <a:lnTo>
                  <a:pt x="777924" y="3890031"/>
                </a:lnTo>
                <a:cubicBezTo>
                  <a:pt x="777924" y="3961638"/>
                  <a:pt x="719874" y="4019687"/>
                  <a:pt x="648267" y="4019687"/>
                </a:cubicBezTo>
                <a:lnTo>
                  <a:pt x="129656" y="4019687"/>
                </a:lnTo>
                <a:cubicBezTo>
                  <a:pt x="58049" y="4019687"/>
                  <a:pt x="0" y="3961638"/>
                  <a:pt x="0" y="3890031"/>
                </a:cubicBezTo>
                <a:lnTo>
                  <a:pt x="0" y="1755256"/>
                </a:lnTo>
                <a:cubicBezTo>
                  <a:pt x="0" y="1683649"/>
                  <a:pt x="58049" y="1625600"/>
                  <a:pt x="129656" y="1625600"/>
                </a:cubicBezTo>
                <a:close/>
                <a:moveTo>
                  <a:pt x="1947166" y="1625598"/>
                </a:moveTo>
                <a:lnTo>
                  <a:pt x="2465777" y="1625598"/>
                </a:lnTo>
                <a:cubicBezTo>
                  <a:pt x="2537384" y="1625598"/>
                  <a:pt x="2595433" y="1683648"/>
                  <a:pt x="2595433" y="1755255"/>
                </a:cubicBezTo>
                <a:lnTo>
                  <a:pt x="2595433" y="5808297"/>
                </a:lnTo>
                <a:cubicBezTo>
                  <a:pt x="2595433" y="5879904"/>
                  <a:pt x="2537384" y="5937953"/>
                  <a:pt x="2465777" y="5937953"/>
                </a:cubicBezTo>
                <a:lnTo>
                  <a:pt x="1947166" y="5937953"/>
                </a:lnTo>
                <a:cubicBezTo>
                  <a:pt x="1875559" y="5937953"/>
                  <a:pt x="1817510" y="5879904"/>
                  <a:pt x="1817510" y="5808297"/>
                </a:cubicBezTo>
                <a:lnTo>
                  <a:pt x="1817510" y="1755255"/>
                </a:lnTo>
                <a:cubicBezTo>
                  <a:pt x="1817510" y="1683648"/>
                  <a:pt x="1875559" y="1625598"/>
                  <a:pt x="1947166" y="1625598"/>
                </a:cubicBezTo>
                <a:close/>
                <a:moveTo>
                  <a:pt x="5579404" y="1625598"/>
                </a:moveTo>
                <a:lnTo>
                  <a:pt x="6098015" y="1625598"/>
                </a:lnTo>
                <a:cubicBezTo>
                  <a:pt x="6169622" y="1625598"/>
                  <a:pt x="6227671" y="1683647"/>
                  <a:pt x="6227671" y="1755254"/>
                </a:cubicBezTo>
                <a:lnTo>
                  <a:pt x="6227671" y="5526076"/>
                </a:lnTo>
                <a:cubicBezTo>
                  <a:pt x="6227671" y="5597683"/>
                  <a:pt x="6169622" y="5655732"/>
                  <a:pt x="6098015" y="5655732"/>
                </a:cubicBezTo>
                <a:lnTo>
                  <a:pt x="5579404" y="5655732"/>
                </a:lnTo>
                <a:cubicBezTo>
                  <a:pt x="5507797" y="5655732"/>
                  <a:pt x="5449748" y="5597683"/>
                  <a:pt x="5449748" y="5526076"/>
                </a:cubicBezTo>
                <a:lnTo>
                  <a:pt x="5449748" y="1755254"/>
                </a:lnTo>
                <a:cubicBezTo>
                  <a:pt x="5449748" y="1683647"/>
                  <a:pt x="5507797" y="1625598"/>
                  <a:pt x="5579404" y="1625598"/>
                </a:cubicBezTo>
                <a:close/>
                <a:moveTo>
                  <a:pt x="3764676" y="1433690"/>
                </a:moveTo>
                <a:lnTo>
                  <a:pt x="4283287" y="1433690"/>
                </a:lnTo>
                <a:cubicBezTo>
                  <a:pt x="4354894" y="1433690"/>
                  <a:pt x="4412943" y="1491739"/>
                  <a:pt x="4412943" y="1563346"/>
                </a:cubicBezTo>
                <a:lnTo>
                  <a:pt x="4412943" y="5977632"/>
                </a:lnTo>
                <a:cubicBezTo>
                  <a:pt x="4412943" y="6049239"/>
                  <a:pt x="4354894" y="6107288"/>
                  <a:pt x="4283287" y="6107288"/>
                </a:cubicBezTo>
                <a:lnTo>
                  <a:pt x="3764676" y="6107288"/>
                </a:lnTo>
                <a:cubicBezTo>
                  <a:pt x="3693069" y="6107288"/>
                  <a:pt x="3635020" y="6049239"/>
                  <a:pt x="3635020" y="5977632"/>
                </a:cubicBezTo>
                <a:lnTo>
                  <a:pt x="3635020" y="1563346"/>
                </a:lnTo>
                <a:cubicBezTo>
                  <a:pt x="3635020" y="1491739"/>
                  <a:pt x="3693069" y="1433690"/>
                  <a:pt x="3764676" y="1433690"/>
                </a:cubicBezTo>
                <a:close/>
                <a:moveTo>
                  <a:pt x="1038411" y="1315576"/>
                </a:moveTo>
                <a:lnTo>
                  <a:pt x="1557022" y="1315576"/>
                </a:lnTo>
                <a:cubicBezTo>
                  <a:pt x="1628629" y="1315576"/>
                  <a:pt x="1686678" y="1373626"/>
                  <a:pt x="1686678" y="1445233"/>
                </a:cubicBezTo>
                <a:lnTo>
                  <a:pt x="1686678" y="4200054"/>
                </a:lnTo>
                <a:cubicBezTo>
                  <a:pt x="1686678" y="4271661"/>
                  <a:pt x="1628629" y="4329710"/>
                  <a:pt x="1557022" y="4329710"/>
                </a:cubicBezTo>
                <a:lnTo>
                  <a:pt x="1038411" y="4329710"/>
                </a:lnTo>
                <a:cubicBezTo>
                  <a:pt x="966804" y="4329710"/>
                  <a:pt x="908755" y="4271661"/>
                  <a:pt x="908755" y="4200054"/>
                </a:cubicBezTo>
                <a:lnTo>
                  <a:pt x="908755" y="1445233"/>
                </a:lnTo>
                <a:cubicBezTo>
                  <a:pt x="908755" y="1373626"/>
                  <a:pt x="966804" y="1315576"/>
                  <a:pt x="1038411" y="1315576"/>
                </a:cubicBezTo>
                <a:close/>
                <a:moveTo>
                  <a:pt x="4673431" y="1038578"/>
                </a:moveTo>
                <a:lnTo>
                  <a:pt x="5192042" y="1038578"/>
                </a:lnTo>
                <a:cubicBezTo>
                  <a:pt x="5263649" y="1038578"/>
                  <a:pt x="5321698" y="1096627"/>
                  <a:pt x="5321698" y="1168234"/>
                </a:cubicBezTo>
                <a:lnTo>
                  <a:pt x="5321698" y="4939056"/>
                </a:lnTo>
                <a:cubicBezTo>
                  <a:pt x="5321698" y="5010663"/>
                  <a:pt x="5263649" y="5068712"/>
                  <a:pt x="5192042" y="5068712"/>
                </a:cubicBezTo>
                <a:lnTo>
                  <a:pt x="4673431" y="5068712"/>
                </a:lnTo>
                <a:cubicBezTo>
                  <a:pt x="4601824" y="5068712"/>
                  <a:pt x="4543775" y="5010663"/>
                  <a:pt x="4543775" y="4939056"/>
                </a:cubicBezTo>
                <a:lnTo>
                  <a:pt x="4543775" y="1168234"/>
                </a:lnTo>
                <a:cubicBezTo>
                  <a:pt x="4543775" y="1096627"/>
                  <a:pt x="4601824" y="1038578"/>
                  <a:pt x="4673431" y="1038578"/>
                </a:cubicBezTo>
                <a:close/>
                <a:moveTo>
                  <a:pt x="2855921" y="0"/>
                </a:moveTo>
                <a:lnTo>
                  <a:pt x="3374532" y="0"/>
                </a:lnTo>
                <a:cubicBezTo>
                  <a:pt x="3446139" y="0"/>
                  <a:pt x="3504188" y="58049"/>
                  <a:pt x="3504188" y="129656"/>
                </a:cubicBezTo>
                <a:lnTo>
                  <a:pt x="3504188" y="5294654"/>
                </a:lnTo>
                <a:cubicBezTo>
                  <a:pt x="3504188" y="5366261"/>
                  <a:pt x="3446139" y="5424310"/>
                  <a:pt x="3374532" y="5424310"/>
                </a:cubicBezTo>
                <a:lnTo>
                  <a:pt x="2855921" y="5424310"/>
                </a:lnTo>
                <a:cubicBezTo>
                  <a:pt x="2784314" y="5424310"/>
                  <a:pt x="2726265" y="5366261"/>
                  <a:pt x="2726265" y="5294654"/>
                </a:cubicBezTo>
                <a:lnTo>
                  <a:pt x="2726265" y="129656"/>
                </a:lnTo>
                <a:cubicBezTo>
                  <a:pt x="2726265" y="58049"/>
                  <a:pt x="2784314" y="0"/>
                  <a:pt x="2855921" y="0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/>
          <p:nvPr/>
        </p:nvSpPr>
        <p:spPr>
          <a:xfrm rot="10800000" flipH="1">
            <a:off x="5252223" y="-4"/>
            <a:ext cx="6815597" cy="3567291"/>
          </a:xfrm>
          <a:custGeom>
            <a:avLst/>
            <a:gdLst/>
            <a:ahLst/>
            <a:cxnLst/>
            <a:rect l="l" t="t" r="r" b="b"/>
            <a:pathLst>
              <a:path w="9202557" h="6197601" extrusionOk="0">
                <a:moveTo>
                  <a:pt x="4005467" y="6197600"/>
                </a:moveTo>
                <a:lnTo>
                  <a:pt x="5197089" y="6197600"/>
                </a:lnTo>
                <a:lnTo>
                  <a:pt x="5197089" y="2377364"/>
                </a:lnTo>
                <a:cubicBezTo>
                  <a:pt x="5197089" y="2267676"/>
                  <a:pt x="5108169" y="2178756"/>
                  <a:pt x="4998481" y="2178756"/>
                </a:cubicBezTo>
                <a:lnTo>
                  <a:pt x="4204075" y="2178756"/>
                </a:lnTo>
                <a:cubicBezTo>
                  <a:pt x="4094387" y="2178756"/>
                  <a:pt x="4005467" y="2267676"/>
                  <a:pt x="4005467" y="2377364"/>
                </a:cubicBezTo>
                <a:close/>
                <a:moveTo>
                  <a:pt x="0" y="6197600"/>
                </a:moveTo>
                <a:lnTo>
                  <a:pt x="1191622" y="6197600"/>
                </a:lnTo>
                <a:lnTo>
                  <a:pt x="1191622" y="5018963"/>
                </a:lnTo>
                <a:cubicBezTo>
                  <a:pt x="1191622" y="4909276"/>
                  <a:pt x="1102701" y="4820355"/>
                  <a:pt x="993013" y="4820355"/>
                </a:cubicBezTo>
                <a:lnTo>
                  <a:pt x="198608" y="4820355"/>
                </a:lnTo>
                <a:cubicBezTo>
                  <a:pt x="88920" y="4820355"/>
                  <a:pt x="0" y="4909276"/>
                  <a:pt x="0" y="5018963"/>
                </a:cubicBezTo>
                <a:close/>
                <a:moveTo>
                  <a:pt x="5340623" y="6197600"/>
                </a:moveTo>
                <a:lnTo>
                  <a:pt x="6532245" y="6197600"/>
                </a:lnTo>
                <a:lnTo>
                  <a:pt x="6532245" y="3246608"/>
                </a:lnTo>
                <a:cubicBezTo>
                  <a:pt x="6532245" y="3136920"/>
                  <a:pt x="6443325" y="3048000"/>
                  <a:pt x="6333637" y="3048000"/>
                </a:cubicBezTo>
                <a:lnTo>
                  <a:pt x="5539231" y="3048000"/>
                </a:lnTo>
                <a:cubicBezTo>
                  <a:pt x="5429543" y="3048000"/>
                  <a:pt x="5340623" y="3136920"/>
                  <a:pt x="5340623" y="3246608"/>
                </a:cubicBezTo>
                <a:close/>
                <a:moveTo>
                  <a:pt x="6675779" y="6197600"/>
                </a:moveTo>
                <a:lnTo>
                  <a:pt x="7867401" y="6197600"/>
                </a:lnTo>
                <a:lnTo>
                  <a:pt x="7867401" y="198608"/>
                </a:lnTo>
                <a:cubicBezTo>
                  <a:pt x="7867401" y="88920"/>
                  <a:pt x="7778481" y="0"/>
                  <a:pt x="7668793" y="0"/>
                </a:cubicBezTo>
                <a:lnTo>
                  <a:pt x="6874387" y="0"/>
                </a:lnTo>
                <a:cubicBezTo>
                  <a:pt x="6764699" y="0"/>
                  <a:pt x="6675779" y="88920"/>
                  <a:pt x="6675779" y="198608"/>
                </a:cubicBezTo>
                <a:close/>
                <a:moveTo>
                  <a:pt x="8010935" y="6197600"/>
                </a:moveTo>
                <a:lnTo>
                  <a:pt x="9202557" y="6197600"/>
                </a:lnTo>
                <a:lnTo>
                  <a:pt x="9202557" y="2580564"/>
                </a:lnTo>
                <a:cubicBezTo>
                  <a:pt x="9202557" y="2470876"/>
                  <a:pt x="9113637" y="2381956"/>
                  <a:pt x="9003949" y="2381956"/>
                </a:cubicBezTo>
                <a:lnTo>
                  <a:pt x="8209543" y="2381956"/>
                </a:lnTo>
                <a:cubicBezTo>
                  <a:pt x="8099855" y="2381956"/>
                  <a:pt x="8010935" y="2470876"/>
                  <a:pt x="8010935" y="2580564"/>
                </a:cubicBezTo>
                <a:close/>
                <a:moveTo>
                  <a:pt x="2670312" y="6197601"/>
                </a:moveTo>
                <a:lnTo>
                  <a:pt x="3861933" y="6197601"/>
                </a:lnTo>
                <a:lnTo>
                  <a:pt x="3861933" y="1406520"/>
                </a:lnTo>
                <a:cubicBezTo>
                  <a:pt x="3861933" y="1296832"/>
                  <a:pt x="3773013" y="1207912"/>
                  <a:pt x="3663325" y="1207912"/>
                </a:cubicBezTo>
                <a:lnTo>
                  <a:pt x="2868919" y="1207912"/>
                </a:lnTo>
                <a:cubicBezTo>
                  <a:pt x="2759231" y="1207912"/>
                  <a:pt x="2670312" y="1296832"/>
                  <a:pt x="2670312" y="1406520"/>
                </a:cubicBezTo>
                <a:close/>
                <a:moveTo>
                  <a:pt x="1335155" y="6197601"/>
                </a:moveTo>
                <a:lnTo>
                  <a:pt x="2526777" y="6197601"/>
                </a:lnTo>
                <a:lnTo>
                  <a:pt x="2526777" y="4048120"/>
                </a:lnTo>
                <a:cubicBezTo>
                  <a:pt x="2526777" y="3938432"/>
                  <a:pt x="2437857" y="3849512"/>
                  <a:pt x="2328170" y="3849512"/>
                </a:cubicBezTo>
                <a:lnTo>
                  <a:pt x="1533764" y="3849512"/>
                </a:lnTo>
                <a:cubicBezTo>
                  <a:pt x="1424075" y="3849512"/>
                  <a:pt x="1335155" y="3938432"/>
                  <a:pt x="1335155" y="4048120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title"/>
          </p:nvPr>
        </p:nvSpPr>
        <p:spPr>
          <a:xfrm>
            <a:off x="748991" y="1120860"/>
            <a:ext cx="65439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  <a:defRPr sz="4000" b="1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1"/>
          </p:nvPr>
        </p:nvSpPr>
        <p:spPr>
          <a:xfrm>
            <a:off x="748991" y="2604909"/>
            <a:ext cx="10604809" cy="356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 b="0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 b="0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b="0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b="0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b="0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13"/>
          <p:cNvSpPr/>
          <p:nvPr/>
        </p:nvSpPr>
        <p:spPr>
          <a:xfrm>
            <a:off x="748991" y="2446423"/>
            <a:ext cx="1369741" cy="45719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870A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4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151" y="3121913"/>
            <a:ext cx="1472653" cy="186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2464"/>
            <a:ext cx="2665141" cy="300211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  <a:defRPr sz="4000" b="1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838200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6419088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6117517" y="1078991"/>
            <a:ext cx="5266944" cy="313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  <a:defRPr sz="4800" b="1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6117517" y="4279392"/>
            <a:ext cx="526694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 cap="none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15"/>
          <p:cNvSpPr/>
          <p:nvPr/>
        </p:nvSpPr>
        <p:spPr>
          <a:xfrm rot="3104856">
            <a:off x="1021547" y="-144248"/>
            <a:ext cx="4918409" cy="6410513"/>
          </a:xfrm>
          <a:custGeom>
            <a:avLst/>
            <a:gdLst/>
            <a:ahLst/>
            <a:cxnLst/>
            <a:rect l="l" t="t" r="r" b="b"/>
            <a:pathLst>
              <a:path w="7133644" h="6107288" extrusionOk="0">
                <a:moveTo>
                  <a:pt x="6485377" y="2127953"/>
                </a:moveTo>
                <a:lnTo>
                  <a:pt x="7003988" y="2127953"/>
                </a:lnTo>
                <a:cubicBezTo>
                  <a:pt x="7075595" y="2127953"/>
                  <a:pt x="7133644" y="2186002"/>
                  <a:pt x="7133644" y="2257609"/>
                </a:cubicBezTo>
                <a:lnTo>
                  <a:pt x="7133644" y="5023720"/>
                </a:lnTo>
                <a:cubicBezTo>
                  <a:pt x="7133644" y="5095327"/>
                  <a:pt x="7075595" y="5153376"/>
                  <a:pt x="7003988" y="5153376"/>
                </a:cubicBezTo>
                <a:lnTo>
                  <a:pt x="6485377" y="5153376"/>
                </a:lnTo>
                <a:cubicBezTo>
                  <a:pt x="6413770" y="5153376"/>
                  <a:pt x="6355721" y="5095327"/>
                  <a:pt x="6355721" y="5023720"/>
                </a:cubicBezTo>
                <a:lnTo>
                  <a:pt x="6355721" y="2257609"/>
                </a:lnTo>
                <a:cubicBezTo>
                  <a:pt x="6355721" y="2186002"/>
                  <a:pt x="6413770" y="2127953"/>
                  <a:pt x="6485377" y="2127953"/>
                </a:cubicBezTo>
                <a:close/>
                <a:moveTo>
                  <a:pt x="129656" y="1625600"/>
                </a:moveTo>
                <a:lnTo>
                  <a:pt x="648267" y="1625600"/>
                </a:lnTo>
                <a:cubicBezTo>
                  <a:pt x="719874" y="1625600"/>
                  <a:pt x="777924" y="1683649"/>
                  <a:pt x="777924" y="1755256"/>
                </a:cubicBezTo>
                <a:lnTo>
                  <a:pt x="777924" y="3890031"/>
                </a:lnTo>
                <a:cubicBezTo>
                  <a:pt x="777924" y="3961638"/>
                  <a:pt x="719874" y="4019687"/>
                  <a:pt x="648267" y="4019687"/>
                </a:cubicBezTo>
                <a:lnTo>
                  <a:pt x="129656" y="4019687"/>
                </a:lnTo>
                <a:cubicBezTo>
                  <a:pt x="58049" y="4019687"/>
                  <a:pt x="0" y="3961638"/>
                  <a:pt x="0" y="3890031"/>
                </a:cubicBezTo>
                <a:lnTo>
                  <a:pt x="0" y="1755256"/>
                </a:lnTo>
                <a:cubicBezTo>
                  <a:pt x="0" y="1683649"/>
                  <a:pt x="58049" y="1625600"/>
                  <a:pt x="129656" y="1625600"/>
                </a:cubicBezTo>
                <a:close/>
                <a:moveTo>
                  <a:pt x="1947166" y="1625598"/>
                </a:moveTo>
                <a:lnTo>
                  <a:pt x="2465777" y="1625598"/>
                </a:lnTo>
                <a:cubicBezTo>
                  <a:pt x="2537384" y="1625598"/>
                  <a:pt x="2595433" y="1683648"/>
                  <a:pt x="2595433" y="1755255"/>
                </a:cubicBezTo>
                <a:lnTo>
                  <a:pt x="2595433" y="5808297"/>
                </a:lnTo>
                <a:cubicBezTo>
                  <a:pt x="2595433" y="5879904"/>
                  <a:pt x="2537384" y="5937953"/>
                  <a:pt x="2465777" y="5937953"/>
                </a:cubicBezTo>
                <a:lnTo>
                  <a:pt x="1947166" y="5937953"/>
                </a:lnTo>
                <a:cubicBezTo>
                  <a:pt x="1875559" y="5937953"/>
                  <a:pt x="1817510" y="5879904"/>
                  <a:pt x="1817510" y="5808297"/>
                </a:cubicBezTo>
                <a:lnTo>
                  <a:pt x="1817510" y="1755255"/>
                </a:lnTo>
                <a:cubicBezTo>
                  <a:pt x="1817510" y="1683648"/>
                  <a:pt x="1875559" y="1625598"/>
                  <a:pt x="1947166" y="1625598"/>
                </a:cubicBezTo>
                <a:close/>
                <a:moveTo>
                  <a:pt x="5579404" y="1625598"/>
                </a:moveTo>
                <a:lnTo>
                  <a:pt x="6098015" y="1625598"/>
                </a:lnTo>
                <a:cubicBezTo>
                  <a:pt x="6169622" y="1625598"/>
                  <a:pt x="6227671" y="1683647"/>
                  <a:pt x="6227671" y="1755254"/>
                </a:cubicBezTo>
                <a:lnTo>
                  <a:pt x="6227671" y="5526076"/>
                </a:lnTo>
                <a:cubicBezTo>
                  <a:pt x="6227671" y="5597683"/>
                  <a:pt x="6169622" y="5655732"/>
                  <a:pt x="6098015" y="5655732"/>
                </a:cubicBezTo>
                <a:lnTo>
                  <a:pt x="5579404" y="5655732"/>
                </a:lnTo>
                <a:cubicBezTo>
                  <a:pt x="5507797" y="5655732"/>
                  <a:pt x="5449748" y="5597683"/>
                  <a:pt x="5449748" y="5526076"/>
                </a:cubicBezTo>
                <a:lnTo>
                  <a:pt x="5449748" y="1755254"/>
                </a:lnTo>
                <a:cubicBezTo>
                  <a:pt x="5449748" y="1683647"/>
                  <a:pt x="5507797" y="1625598"/>
                  <a:pt x="5579404" y="1625598"/>
                </a:cubicBezTo>
                <a:close/>
                <a:moveTo>
                  <a:pt x="3764676" y="1433690"/>
                </a:moveTo>
                <a:lnTo>
                  <a:pt x="4283287" y="1433690"/>
                </a:lnTo>
                <a:cubicBezTo>
                  <a:pt x="4354894" y="1433690"/>
                  <a:pt x="4412943" y="1491739"/>
                  <a:pt x="4412943" y="1563346"/>
                </a:cubicBezTo>
                <a:lnTo>
                  <a:pt x="4412943" y="5977632"/>
                </a:lnTo>
                <a:cubicBezTo>
                  <a:pt x="4412943" y="6049239"/>
                  <a:pt x="4354894" y="6107288"/>
                  <a:pt x="4283287" y="6107288"/>
                </a:cubicBezTo>
                <a:lnTo>
                  <a:pt x="3764676" y="6107288"/>
                </a:lnTo>
                <a:cubicBezTo>
                  <a:pt x="3693069" y="6107288"/>
                  <a:pt x="3635020" y="6049239"/>
                  <a:pt x="3635020" y="5977632"/>
                </a:cubicBezTo>
                <a:lnTo>
                  <a:pt x="3635020" y="1563346"/>
                </a:lnTo>
                <a:cubicBezTo>
                  <a:pt x="3635020" y="1491739"/>
                  <a:pt x="3693069" y="1433690"/>
                  <a:pt x="3764676" y="1433690"/>
                </a:cubicBezTo>
                <a:close/>
                <a:moveTo>
                  <a:pt x="1038411" y="1315576"/>
                </a:moveTo>
                <a:lnTo>
                  <a:pt x="1557022" y="1315576"/>
                </a:lnTo>
                <a:cubicBezTo>
                  <a:pt x="1628629" y="1315576"/>
                  <a:pt x="1686678" y="1373626"/>
                  <a:pt x="1686678" y="1445233"/>
                </a:cubicBezTo>
                <a:lnTo>
                  <a:pt x="1686678" y="4200054"/>
                </a:lnTo>
                <a:cubicBezTo>
                  <a:pt x="1686678" y="4271661"/>
                  <a:pt x="1628629" y="4329710"/>
                  <a:pt x="1557022" y="4329710"/>
                </a:cubicBezTo>
                <a:lnTo>
                  <a:pt x="1038411" y="4329710"/>
                </a:lnTo>
                <a:cubicBezTo>
                  <a:pt x="966804" y="4329710"/>
                  <a:pt x="908755" y="4271661"/>
                  <a:pt x="908755" y="4200054"/>
                </a:cubicBezTo>
                <a:lnTo>
                  <a:pt x="908755" y="1445233"/>
                </a:lnTo>
                <a:cubicBezTo>
                  <a:pt x="908755" y="1373626"/>
                  <a:pt x="966804" y="1315576"/>
                  <a:pt x="1038411" y="1315576"/>
                </a:cubicBezTo>
                <a:close/>
                <a:moveTo>
                  <a:pt x="4673431" y="1038578"/>
                </a:moveTo>
                <a:lnTo>
                  <a:pt x="5192042" y="1038578"/>
                </a:lnTo>
                <a:cubicBezTo>
                  <a:pt x="5263649" y="1038578"/>
                  <a:pt x="5321698" y="1096627"/>
                  <a:pt x="5321698" y="1168234"/>
                </a:cubicBezTo>
                <a:lnTo>
                  <a:pt x="5321698" y="4939056"/>
                </a:lnTo>
                <a:cubicBezTo>
                  <a:pt x="5321698" y="5010663"/>
                  <a:pt x="5263649" y="5068712"/>
                  <a:pt x="5192042" y="5068712"/>
                </a:cubicBezTo>
                <a:lnTo>
                  <a:pt x="4673431" y="5068712"/>
                </a:lnTo>
                <a:cubicBezTo>
                  <a:pt x="4601824" y="5068712"/>
                  <a:pt x="4543775" y="5010663"/>
                  <a:pt x="4543775" y="4939056"/>
                </a:cubicBezTo>
                <a:lnTo>
                  <a:pt x="4543775" y="1168234"/>
                </a:lnTo>
                <a:cubicBezTo>
                  <a:pt x="4543775" y="1096627"/>
                  <a:pt x="4601824" y="1038578"/>
                  <a:pt x="4673431" y="1038578"/>
                </a:cubicBezTo>
                <a:close/>
                <a:moveTo>
                  <a:pt x="2855921" y="0"/>
                </a:moveTo>
                <a:lnTo>
                  <a:pt x="3374532" y="0"/>
                </a:lnTo>
                <a:cubicBezTo>
                  <a:pt x="3446139" y="0"/>
                  <a:pt x="3504188" y="58049"/>
                  <a:pt x="3504188" y="129656"/>
                </a:cubicBezTo>
                <a:lnTo>
                  <a:pt x="3504188" y="5294654"/>
                </a:lnTo>
                <a:cubicBezTo>
                  <a:pt x="3504188" y="5366261"/>
                  <a:pt x="3446139" y="5424310"/>
                  <a:pt x="3374532" y="5424310"/>
                </a:cubicBezTo>
                <a:lnTo>
                  <a:pt x="2855921" y="5424310"/>
                </a:lnTo>
                <a:cubicBezTo>
                  <a:pt x="2784314" y="5424310"/>
                  <a:pt x="2726265" y="5366261"/>
                  <a:pt x="2726265" y="5294654"/>
                </a:cubicBezTo>
                <a:lnTo>
                  <a:pt x="2726265" y="129656"/>
                </a:lnTo>
                <a:cubicBezTo>
                  <a:pt x="2726265" y="58049"/>
                  <a:pt x="2784314" y="0"/>
                  <a:pt x="2855921" y="0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/>
          <p:nvPr/>
        </p:nvSpPr>
        <p:spPr>
          <a:xfrm rot="10800000" flipH="1">
            <a:off x="5252223" y="-4"/>
            <a:ext cx="6815597" cy="3567291"/>
          </a:xfrm>
          <a:custGeom>
            <a:avLst/>
            <a:gdLst/>
            <a:ahLst/>
            <a:cxnLst/>
            <a:rect l="l" t="t" r="r" b="b"/>
            <a:pathLst>
              <a:path w="9202557" h="6197601" extrusionOk="0">
                <a:moveTo>
                  <a:pt x="4005467" y="6197600"/>
                </a:moveTo>
                <a:lnTo>
                  <a:pt x="5197089" y="6197600"/>
                </a:lnTo>
                <a:lnTo>
                  <a:pt x="5197089" y="2377364"/>
                </a:lnTo>
                <a:cubicBezTo>
                  <a:pt x="5197089" y="2267676"/>
                  <a:pt x="5108169" y="2178756"/>
                  <a:pt x="4998481" y="2178756"/>
                </a:cubicBezTo>
                <a:lnTo>
                  <a:pt x="4204075" y="2178756"/>
                </a:lnTo>
                <a:cubicBezTo>
                  <a:pt x="4094387" y="2178756"/>
                  <a:pt x="4005467" y="2267676"/>
                  <a:pt x="4005467" y="2377364"/>
                </a:cubicBezTo>
                <a:close/>
                <a:moveTo>
                  <a:pt x="0" y="6197600"/>
                </a:moveTo>
                <a:lnTo>
                  <a:pt x="1191622" y="6197600"/>
                </a:lnTo>
                <a:lnTo>
                  <a:pt x="1191622" y="5018963"/>
                </a:lnTo>
                <a:cubicBezTo>
                  <a:pt x="1191622" y="4909276"/>
                  <a:pt x="1102701" y="4820355"/>
                  <a:pt x="993013" y="4820355"/>
                </a:cubicBezTo>
                <a:lnTo>
                  <a:pt x="198608" y="4820355"/>
                </a:lnTo>
                <a:cubicBezTo>
                  <a:pt x="88920" y="4820355"/>
                  <a:pt x="0" y="4909276"/>
                  <a:pt x="0" y="5018963"/>
                </a:cubicBezTo>
                <a:close/>
                <a:moveTo>
                  <a:pt x="5340623" y="6197600"/>
                </a:moveTo>
                <a:lnTo>
                  <a:pt x="6532245" y="6197600"/>
                </a:lnTo>
                <a:lnTo>
                  <a:pt x="6532245" y="3246608"/>
                </a:lnTo>
                <a:cubicBezTo>
                  <a:pt x="6532245" y="3136920"/>
                  <a:pt x="6443325" y="3048000"/>
                  <a:pt x="6333637" y="3048000"/>
                </a:cubicBezTo>
                <a:lnTo>
                  <a:pt x="5539231" y="3048000"/>
                </a:lnTo>
                <a:cubicBezTo>
                  <a:pt x="5429543" y="3048000"/>
                  <a:pt x="5340623" y="3136920"/>
                  <a:pt x="5340623" y="3246608"/>
                </a:cubicBezTo>
                <a:close/>
                <a:moveTo>
                  <a:pt x="6675779" y="6197600"/>
                </a:moveTo>
                <a:lnTo>
                  <a:pt x="7867401" y="6197600"/>
                </a:lnTo>
                <a:lnTo>
                  <a:pt x="7867401" y="198608"/>
                </a:lnTo>
                <a:cubicBezTo>
                  <a:pt x="7867401" y="88920"/>
                  <a:pt x="7778481" y="0"/>
                  <a:pt x="7668793" y="0"/>
                </a:cubicBezTo>
                <a:lnTo>
                  <a:pt x="6874387" y="0"/>
                </a:lnTo>
                <a:cubicBezTo>
                  <a:pt x="6764699" y="0"/>
                  <a:pt x="6675779" y="88920"/>
                  <a:pt x="6675779" y="198608"/>
                </a:cubicBezTo>
                <a:close/>
                <a:moveTo>
                  <a:pt x="8010935" y="6197600"/>
                </a:moveTo>
                <a:lnTo>
                  <a:pt x="9202557" y="6197600"/>
                </a:lnTo>
                <a:lnTo>
                  <a:pt x="9202557" y="2580564"/>
                </a:lnTo>
                <a:cubicBezTo>
                  <a:pt x="9202557" y="2470876"/>
                  <a:pt x="9113637" y="2381956"/>
                  <a:pt x="9003949" y="2381956"/>
                </a:cubicBezTo>
                <a:lnTo>
                  <a:pt x="8209543" y="2381956"/>
                </a:lnTo>
                <a:cubicBezTo>
                  <a:pt x="8099855" y="2381956"/>
                  <a:pt x="8010935" y="2470876"/>
                  <a:pt x="8010935" y="2580564"/>
                </a:cubicBezTo>
                <a:close/>
                <a:moveTo>
                  <a:pt x="2670312" y="6197601"/>
                </a:moveTo>
                <a:lnTo>
                  <a:pt x="3861933" y="6197601"/>
                </a:lnTo>
                <a:lnTo>
                  <a:pt x="3861933" y="1406520"/>
                </a:lnTo>
                <a:cubicBezTo>
                  <a:pt x="3861933" y="1296832"/>
                  <a:pt x="3773013" y="1207912"/>
                  <a:pt x="3663325" y="1207912"/>
                </a:cubicBezTo>
                <a:lnTo>
                  <a:pt x="2868919" y="1207912"/>
                </a:lnTo>
                <a:cubicBezTo>
                  <a:pt x="2759231" y="1207912"/>
                  <a:pt x="2670312" y="1296832"/>
                  <a:pt x="2670312" y="1406520"/>
                </a:cubicBezTo>
                <a:close/>
                <a:moveTo>
                  <a:pt x="1335155" y="6197601"/>
                </a:moveTo>
                <a:lnTo>
                  <a:pt x="2526777" y="6197601"/>
                </a:lnTo>
                <a:lnTo>
                  <a:pt x="2526777" y="4048120"/>
                </a:lnTo>
                <a:cubicBezTo>
                  <a:pt x="2526777" y="3938432"/>
                  <a:pt x="2437857" y="3849512"/>
                  <a:pt x="2328170" y="3849512"/>
                </a:cubicBezTo>
                <a:lnTo>
                  <a:pt x="1533764" y="3849512"/>
                </a:lnTo>
                <a:cubicBezTo>
                  <a:pt x="1424075" y="3849512"/>
                  <a:pt x="1335155" y="3938432"/>
                  <a:pt x="1335155" y="4048120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5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937760" cy="146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  <a:defRPr sz="4000" b="1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body" idx="1"/>
          </p:nvPr>
        </p:nvSpPr>
        <p:spPr>
          <a:xfrm>
            <a:off x="838200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body" idx="2"/>
          </p:nvPr>
        </p:nvSpPr>
        <p:spPr>
          <a:xfrm>
            <a:off x="6419088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16"/>
          <p:cNvSpPr/>
          <p:nvPr/>
        </p:nvSpPr>
        <p:spPr>
          <a:xfrm>
            <a:off x="827048" y="1833111"/>
            <a:ext cx="1369741" cy="45719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870A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/>
          <p:nvPr/>
        </p:nvSpPr>
        <p:spPr>
          <a:xfrm rot="3163435">
            <a:off x="-132519" y="-486433"/>
            <a:ext cx="1937473" cy="3918085"/>
          </a:xfrm>
          <a:custGeom>
            <a:avLst/>
            <a:gdLst/>
            <a:ahLst/>
            <a:cxnLst/>
            <a:rect l="l" t="t" r="r" b="b"/>
            <a:pathLst>
              <a:path w="2652890" h="3918085" extrusionOk="0">
                <a:moveTo>
                  <a:pt x="2444033" y="3375376"/>
                </a:moveTo>
                <a:lnTo>
                  <a:pt x="2611117" y="3375376"/>
                </a:lnTo>
                <a:cubicBezTo>
                  <a:pt x="2634188" y="3375376"/>
                  <a:pt x="2652890" y="3394078"/>
                  <a:pt x="2652890" y="3417149"/>
                </a:cubicBezTo>
                <a:lnTo>
                  <a:pt x="2652890" y="3876312"/>
                </a:lnTo>
                <a:cubicBezTo>
                  <a:pt x="2652890" y="3899383"/>
                  <a:pt x="2634188" y="3918085"/>
                  <a:pt x="2611117" y="3918085"/>
                </a:cubicBezTo>
                <a:lnTo>
                  <a:pt x="2444033" y="3918085"/>
                </a:lnTo>
                <a:cubicBezTo>
                  <a:pt x="2420962" y="3918085"/>
                  <a:pt x="2402260" y="3899383"/>
                  <a:pt x="2402260" y="3876312"/>
                </a:cubicBezTo>
                <a:lnTo>
                  <a:pt x="2402260" y="3417149"/>
                </a:lnTo>
                <a:cubicBezTo>
                  <a:pt x="2402260" y="3394078"/>
                  <a:pt x="2420962" y="3375376"/>
                  <a:pt x="2444033" y="3375376"/>
                </a:cubicBezTo>
                <a:close/>
                <a:moveTo>
                  <a:pt x="43275" y="2144885"/>
                </a:moveTo>
                <a:lnTo>
                  <a:pt x="216370" y="2144885"/>
                </a:lnTo>
                <a:cubicBezTo>
                  <a:pt x="240270" y="2144885"/>
                  <a:pt x="259645" y="2164260"/>
                  <a:pt x="259645" y="2188160"/>
                </a:cubicBezTo>
                <a:lnTo>
                  <a:pt x="259645" y="3660319"/>
                </a:lnTo>
                <a:cubicBezTo>
                  <a:pt x="259645" y="3684219"/>
                  <a:pt x="240270" y="3703594"/>
                  <a:pt x="216370" y="3703594"/>
                </a:cubicBezTo>
                <a:lnTo>
                  <a:pt x="43275" y="3703594"/>
                </a:lnTo>
                <a:cubicBezTo>
                  <a:pt x="19375" y="3703594"/>
                  <a:pt x="0" y="3684219"/>
                  <a:pt x="0" y="3660319"/>
                </a:cubicBezTo>
                <a:lnTo>
                  <a:pt x="0" y="2188160"/>
                </a:lnTo>
                <a:cubicBezTo>
                  <a:pt x="0" y="2164260"/>
                  <a:pt x="19375" y="2144885"/>
                  <a:pt x="43275" y="2144885"/>
                </a:cubicBezTo>
                <a:close/>
                <a:moveTo>
                  <a:pt x="1134523" y="2020711"/>
                </a:moveTo>
                <a:lnTo>
                  <a:pt x="1391917" y="2020711"/>
                </a:lnTo>
                <a:cubicBezTo>
                  <a:pt x="1427457" y="2020711"/>
                  <a:pt x="1456268" y="2049522"/>
                  <a:pt x="1456268" y="2085062"/>
                </a:cubicBezTo>
                <a:lnTo>
                  <a:pt x="1456268" y="3853734"/>
                </a:lnTo>
                <a:cubicBezTo>
                  <a:pt x="1456268" y="3889274"/>
                  <a:pt x="1427457" y="3918085"/>
                  <a:pt x="1391917" y="3918085"/>
                </a:cubicBezTo>
                <a:lnTo>
                  <a:pt x="1134523" y="3918085"/>
                </a:lnTo>
                <a:cubicBezTo>
                  <a:pt x="1098983" y="3918085"/>
                  <a:pt x="1070172" y="3889274"/>
                  <a:pt x="1070172" y="3853734"/>
                </a:cubicBezTo>
                <a:lnTo>
                  <a:pt x="1070172" y="2085062"/>
                </a:lnTo>
                <a:cubicBezTo>
                  <a:pt x="1070172" y="2049522"/>
                  <a:pt x="1098983" y="2020711"/>
                  <a:pt x="1134523" y="2020711"/>
                </a:cubicBezTo>
                <a:close/>
                <a:moveTo>
                  <a:pt x="476006" y="970844"/>
                </a:moveTo>
                <a:lnTo>
                  <a:pt x="853812" y="970844"/>
                </a:lnTo>
                <a:cubicBezTo>
                  <a:pt x="905978" y="970844"/>
                  <a:pt x="948267" y="1013133"/>
                  <a:pt x="948267" y="1065299"/>
                </a:cubicBezTo>
                <a:lnTo>
                  <a:pt x="948267" y="3823630"/>
                </a:lnTo>
                <a:cubicBezTo>
                  <a:pt x="948267" y="3875796"/>
                  <a:pt x="905978" y="3918085"/>
                  <a:pt x="853812" y="3918085"/>
                </a:cubicBezTo>
                <a:lnTo>
                  <a:pt x="476006" y="3918085"/>
                </a:lnTo>
                <a:cubicBezTo>
                  <a:pt x="423840" y="3918085"/>
                  <a:pt x="381551" y="3875796"/>
                  <a:pt x="381551" y="3823630"/>
                </a:cubicBezTo>
                <a:lnTo>
                  <a:pt x="381551" y="1065299"/>
                </a:lnTo>
                <a:cubicBezTo>
                  <a:pt x="381551" y="1013133"/>
                  <a:pt x="423840" y="970844"/>
                  <a:pt x="476006" y="970844"/>
                </a:cubicBezTo>
                <a:close/>
                <a:moveTo>
                  <a:pt x="1695205" y="0"/>
                </a:moveTo>
                <a:lnTo>
                  <a:pt x="2163322" y="0"/>
                </a:lnTo>
                <a:cubicBezTo>
                  <a:pt x="2227958" y="0"/>
                  <a:pt x="2280355" y="52397"/>
                  <a:pt x="2280355" y="117033"/>
                </a:cubicBezTo>
                <a:lnTo>
                  <a:pt x="2280355" y="3801052"/>
                </a:lnTo>
                <a:cubicBezTo>
                  <a:pt x="2280355" y="3865688"/>
                  <a:pt x="2227958" y="3918085"/>
                  <a:pt x="2163322" y="3918085"/>
                </a:cubicBezTo>
                <a:lnTo>
                  <a:pt x="1695205" y="3918085"/>
                </a:lnTo>
                <a:cubicBezTo>
                  <a:pt x="1630569" y="3918085"/>
                  <a:pt x="1578172" y="3865688"/>
                  <a:pt x="1578172" y="3801052"/>
                </a:cubicBezTo>
                <a:lnTo>
                  <a:pt x="1578172" y="117033"/>
                </a:lnTo>
                <a:cubicBezTo>
                  <a:pt x="1578172" y="52397"/>
                  <a:pt x="1630569" y="0"/>
                  <a:pt x="1695205" y="0"/>
                </a:cubicBezTo>
                <a:close/>
              </a:path>
            </a:pathLst>
          </a:custGeom>
          <a:solidFill>
            <a:srgbClr val="A7E4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  <a:defRPr sz="4000" b="1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1"/>
          </p:nvPr>
        </p:nvSpPr>
        <p:spPr>
          <a:xfrm>
            <a:off x="838200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body" idx="2"/>
          </p:nvPr>
        </p:nvSpPr>
        <p:spPr>
          <a:xfrm>
            <a:off x="6419088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 descr="Tag=AccentColor&#10;Flavor=Light&#10;Target=Fill"/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 extrusionOk="0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2"/>
          </p:nvPr>
        </p:nvSpPr>
        <p:spPr>
          <a:xfrm>
            <a:off x="8397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3"/>
          </p:nvPr>
        </p:nvSpPr>
        <p:spPr>
          <a:xfrm>
            <a:off x="64190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4"/>
          </p:nvPr>
        </p:nvSpPr>
        <p:spPr>
          <a:xfrm>
            <a:off x="64190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 descr="Tag=AccentColor&#10;Flavor=Light&#10;Target=Fill"/>
          <p:cNvSpPr/>
          <p:nvPr/>
        </p:nvSpPr>
        <p:spPr>
          <a:xfrm flipH="1">
            <a:off x="1969639" y="181596"/>
            <a:ext cx="8252722" cy="6022258"/>
          </a:xfrm>
          <a:custGeom>
            <a:avLst/>
            <a:gdLst/>
            <a:ahLst/>
            <a:cxnLst/>
            <a:rect l="l" t="t" r="r" b="b"/>
            <a:pathLst>
              <a:path w="6886274" h="5025119" extrusionOk="0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  <a:defRPr sz="4000" b="1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sz="4400" b="0" i="1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"/>
          <p:cNvPicPr preferRelativeResize="0"/>
          <p:nvPr/>
        </p:nvPicPr>
        <p:blipFill rotWithShape="1">
          <a:blip r:embed="rId3">
            <a:alphaModFix/>
          </a:blip>
          <a:srcRect t="10574" b="12370"/>
          <a:stretch/>
        </p:blipFill>
        <p:spPr>
          <a:xfrm>
            <a:off x="23" y="0"/>
            <a:ext cx="12191980" cy="685802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"/>
          <p:cNvSpPr txBox="1">
            <a:spLocks noGrp="1"/>
          </p:cNvSpPr>
          <p:nvPr>
            <p:ph type="ctrTitle"/>
          </p:nvPr>
        </p:nvSpPr>
        <p:spPr>
          <a:xfrm>
            <a:off x="137160" y="293231"/>
            <a:ext cx="5706000" cy="3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</a:pPr>
            <a:r>
              <a:rPr lang="en-US" b="1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Drug Review Natural Language Processing</a:t>
            </a:r>
            <a:endParaRPr/>
          </a:p>
        </p:txBody>
      </p:sp>
      <p:sp>
        <p:nvSpPr>
          <p:cNvPr id="125" name="Google Shape;125;p1"/>
          <p:cNvSpPr txBox="1">
            <a:spLocks noGrp="1"/>
          </p:cNvSpPr>
          <p:nvPr>
            <p:ph type="subTitle" idx="1"/>
          </p:nvPr>
        </p:nvSpPr>
        <p:spPr>
          <a:xfrm>
            <a:off x="257900" y="3403449"/>
            <a:ext cx="3698700" cy="20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en-US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rPr>
              <a:t>BRYAN SAM, </a:t>
            </a:r>
            <a:endParaRPr>
              <a:solidFill>
                <a:srgbClr val="262626"/>
              </a:solidFill>
              <a:latin typeface="Cambay"/>
              <a:ea typeface="Cambay"/>
              <a:cs typeface="Cambay"/>
              <a:sym typeface="Camb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en-US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rPr>
              <a:t>CAESAR PHAN, </a:t>
            </a:r>
            <a:endParaRPr>
              <a:solidFill>
                <a:srgbClr val="262626"/>
              </a:solidFill>
              <a:latin typeface="Cambay"/>
              <a:ea typeface="Cambay"/>
              <a:cs typeface="Cambay"/>
              <a:sym typeface="Camb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en-US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rPr>
              <a:t>KARL HICKEL, </a:t>
            </a:r>
            <a:endParaRPr>
              <a:solidFill>
                <a:srgbClr val="262626"/>
              </a:solidFill>
              <a:latin typeface="Cambay"/>
              <a:ea typeface="Cambay"/>
              <a:cs typeface="Cambay"/>
              <a:sym typeface="Camb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en-US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rPr>
              <a:t>MARIANNA CARINI</a:t>
            </a:r>
            <a:endParaRPr>
              <a:solidFill>
                <a:srgbClr val="262626"/>
              </a:solidFill>
              <a:latin typeface="Cambay"/>
              <a:ea typeface="Cambay"/>
              <a:cs typeface="Cambay"/>
              <a:sym typeface="Cambay"/>
            </a:endParaRPr>
          </a:p>
        </p:txBody>
      </p:sp>
      <p:pic>
        <p:nvPicPr>
          <p:cNvPr id="126" name="Google Shape;12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29228" y="56675"/>
            <a:ext cx="2063896" cy="271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1775" y="56675"/>
            <a:ext cx="2267453" cy="271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1772" y="2774900"/>
            <a:ext cx="3551875" cy="37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"/>
          <p:cNvPicPr preferRelativeResize="0"/>
          <p:nvPr/>
        </p:nvPicPr>
        <p:blipFill rotWithShape="1">
          <a:blip r:embed="rId7">
            <a:alphaModFix/>
          </a:blip>
          <a:srcRect l="10289"/>
          <a:stretch/>
        </p:blipFill>
        <p:spPr>
          <a:xfrm>
            <a:off x="10029225" y="2774900"/>
            <a:ext cx="2063901" cy="375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"/>
          <p:cNvPicPr preferRelativeResize="0"/>
          <p:nvPr/>
        </p:nvPicPr>
        <p:blipFill rotWithShape="1">
          <a:blip r:embed="rId8">
            <a:alphaModFix/>
          </a:blip>
          <a:srcRect l="17220" t="16001" r="12346"/>
          <a:stretch/>
        </p:blipFill>
        <p:spPr>
          <a:xfrm>
            <a:off x="10029225" y="2774900"/>
            <a:ext cx="2063899" cy="37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"/>
          <p:cNvSpPr txBox="1"/>
          <p:nvPr/>
        </p:nvSpPr>
        <p:spPr>
          <a:xfrm>
            <a:off x="8288075" y="2129225"/>
            <a:ext cx="1371600" cy="461700"/>
          </a:xfrm>
          <a:prstGeom prst="rect">
            <a:avLst/>
          </a:prstGeom>
          <a:solidFill>
            <a:srgbClr val="FF00C5">
              <a:alpha val="379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Karl Hickel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1"/>
          <p:cNvSpPr txBox="1"/>
          <p:nvPr/>
        </p:nvSpPr>
        <p:spPr>
          <a:xfrm>
            <a:off x="7863500" y="5823825"/>
            <a:ext cx="2064000" cy="461700"/>
          </a:xfrm>
          <a:prstGeom prst="rect">
            <a:avLst/>
          </a:prstGeom>
          <a:solidFill>
            <a:srgbClr val="FF00C5">
              <a:alpha val="379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Marianna Carini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Google Shape;133;p1"/>
          <p:cNvSpPr txBox="1"/>
          <p:nvPr/>
        </p:nvSpPr>
        <p:spPr>
          <a:xfrm>
            <a:off x="10217125" y="5823825"/>
            <a:ext cx="1688100" cy="461700"/>
          </a:xfrm>
          <a:prstGeom prst="rect">
            <a:avLst/>
          </a:prstGeom>
          <a:solidFill>
            <a:srgbClr val="FF00C5">
              <a:alpha val="379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Caesar Phan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Google Shape;134;p1"/>
          <p:cNvSpPr txBox="1"/>
          <p:nvPr/>
        </p:nvSpPr>
        <p:spPr>
          <a:xfrm>
            <a:off x="10375375" y="2129225"/>
            <a:ext cx="1371600" cy="461700"/>
          </a:xfrm>
          <a:prstGeom prst="rect">
            <a:avLst/>
          </a:prstGeom>
          <a:solidFill>
            <a:srgbClr val="FF00C5">
              <a:alpha val="379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Bryan Sam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e0299ed51c_0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spaCy Example</a:t>
            </a:r>
            <a:endParaRPr/>
          </a:p>
        </p:txBody>
      </p:sp>
      <p:sp>
        <p:nvSpPr>
          <p:cNvPr id="200" name="Google Shape;200;ge0299ed51c_0_6"/>
          <p:cNvSpPr txBox="1">
            <a:spLocks noGrp="1"/>
          </p:cNvSpPr>
          <p:nvPr>
            <p:ph type="body" idx="1"/>
          </p:nvPr>
        </p:nvSpPr>
        <p:spPr>
          <a:xfrm>
            <a:off x="838200" y="1917410"/>
            <a:ext cx="4937700" cy="416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 u="sng" dirty="0"/>
              <a:t>Actual Bi-gram: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 err="1"/>
              <a:t>decreased:libido</a:t>
            </a:r>
            <a:endParaRPr sz="2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/>
              <a:t>(Incremental </a:t>
            </a:r>
            <a:r>
              <a:rPr lang="en-US" sz="2000" dirty="0" err="1"/>
              <a:t>Effect:Condition</a:t>
            </a:r>
            <a:r>
              <a:rPr lang="en-US" sz="2000" dirty="0"/>
              <a:t>)</a:t>
            </a:r>
            <a:endParaRPr sz="2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201" name="Google Shape;201;ge0299ed51c_0_6"/>
          <p:cNvSpPr txBox="1">
            <a:spLocks noGrp="1"/>
          </p:cNvSpPr>
          <p:nvPr>
            <p:ph type="body" idx="2"/>
          </p:nvPr>
        </p:nvSpPr>
        <p:spPr>
          <a:xfrm>
            <a:off x="6419088" y="2011680"/>
            <a:ext cx="4937700" cy="416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/>
              <a:t>Desired Tri-gram:</a:t>
            </a:r>
            <a:endParaRPr u="sng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decreased: my, libido</a:t>
            </a:r>
            <a:endParaRPr/>
          </a:p>
        </p:txBody>
      </p:sp>
      <p:pic>
        <p:nvPicPr>
          <p:cNvPr id="202" name="Google Shape;202;ge0299ed51c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87253"/>
            <a:ext cx="12192002" cy="3570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e0299ed51c_1_18"/>
          <p:cNvSpPr/>
          <p:nvPr/>
        </p:nvSpPr>
        <p:spPr>
          <a:xfrm>
            <a:off x="1501450" y="1673175"/>
            <a:ext cx="9691200" cy="15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e0299ed51c_1_18"/>
          <p:cNvSpPr txBox="1">
            <a:spLocks noGrp="1"/>
          </p:cNvSpPr>
          <p:nvPr>
            <p:ph type="title"/>
          </p:nvPr>
        </p:nvSpPr>
        <p:spPr>
          <a:xfrm>
            <a:off x="5409123" y="252225"/>
            <a:ext cx="5800800" cy="14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US"/>
              <a:t>Example of Results</a:t>
            </a:r>
            <a:endParaRPr/>
          </a:p>
        </p:txBody>
      </p:sp>
      <p:sp>
        <p:nvSpPr>
          <p:cNvPr id="209" name="Google Shape;209;ge0299ed51c_1_18"/>
          <p:cNvSpPr txBox="1">
            <a:spLocks noGrp="1"/>
          </p:cNvSpPr>
          <p:nvPr>
            <p:ph type="body" idx="1"/>
          </p:nvPr>
        </p:nvSpPr>
        <p:spPr>
          <a:xfrm>
            <a:off x="1636888" y="1690688"/>
            <a:ext cx="9573000" cy="44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week on Zoloft for </a:t>
            </a:r>
            <a:r>
              <a:rPr lang="en-US" sz="20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anxiety</a:t>
            </a:r>
            <a:r>
              <a:rPr lang="en-US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mood swings. I take 50mg in the mornings with my breakfast. </a:t>
            </a:r>
            <a:r>
              <a:rPr lang="en-US" sz="20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Nausea</a:t>
            </a:r>
            <a:r>
              <a:rPr lang="en-US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 day one  but that subsided as the week went on.  I get the jitters about 2 hrs after taking it followed by yawning. I feel much better though and less </a:t>
            </a:r>
            <a:r>
              <a:rPr lang="en-US" sz="20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angry/stressed</a:t>
            </a:r>
            <a:r>
              <a:rPr lang="en-US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</a:endParaRPr>
          </a:p>
          <a:p>
            <a:pPr marL="22860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/>
              <a:t>Baseline</a:t>
            </a:r>
            <a:r>
              <a:rPr lang="en-US" sz="2000"/>
              <a:t>:</a:t>
            </a:r>
            <a:endParaRPr sz="2000"/>
          </a:p>
          <a:p>
            <a:pPr marL="685800" lvl="1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Predicts review as negative</a:t>
            </a:r>
            <a:endParaRPr sz="2000"/>
          </a:p>
          <a:p>
            <a:pPr marL="685800" lvl="1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Vader negative score: 0.141</a:t>
            </a:r>
            <a:endParaRPr sz="2000"/>
          </a:p>
          <a:p>
            <a:pPr marL="22860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/>
              <a:t>Custom function</a:t>
            </a:r>
            <a:r>
              <a:rPr lang="en-US" sz="2000"/>
              <a:t>:</a:t>
            </a:r>
            <a:endParaRPr sz="2000"/>
          </a:p>
          <a:p>
            <a:pPr marL="685800" lvl="1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Outputs: 'subsided after', 'subsided followed', 'subsided week', 'subsided mornings','subsided with'</a:t>
            </a:r>
            <a:endParaRPr sz="2000"/>
          </a:p>
          <a:p>
            <a:pPr marL="685800" lvl="1" indent="-2032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Vader negative score: 0.0</a:t>
            </a:r>
            <a:endParaRPr sz="2000"/>
          </a:p>
        </p:txBody>
      </p:sp>
      <p:sp>
        <p:nvSpPr>
          <p:cNvPr id="210" name="Google Shape;210;ge0299ed51c_1_18"/>
          <p:cNvSpPr/>
          <p:nvPr/>
        </p:nvSpPr>
        <p:spPr>
          <a:xfrm>
            <a:off x="9663288" y="1343378"/>
            <a:ext cx="1456200" cy="67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1" name="Google Shape;211;ge0299ed51c_1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7050" y="5879100"/>
            <a:ext cx="3800000" cy="5760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"/>
          <p:cNvSpPr txBox="1">
            <a:spLocks noGrp="1"/>
          </p:cNvSpPr>
          <p:nvPr>
            <p:ph type="title"/>
          </p:nvPr>
        </p:nvSpPr>
        <p:spPr>
          <a:xfrm>
            <a:off x="6117517" y="316989"/>
            <a:ext cx="52668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217" name="Google Shape;217;p7"/>
          <p:cNvSpPr/>
          <p:nvPr/>
        </p:nvSpPr>
        <p:spPr>
          <a:xfrm>
            <a:off x="5892075" y="1715900"/>
            <a:ext cx="5577300" cy="43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</a:pPr>
            <a:r>
              <a:rPr lang="en-US" sz="2800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rPr>
              <a:t>Can utilize spaCy to extract text pertaining to medications</a:t>
            </a:r>
            <a:endParaRPr sz="2800">
              <a:solidFill>
                <a:srgbClr val="262626"/>
              </a:solidFill>
              <a:latin typeface="Cambay"/>
              <a:ea typeface="Cambay"/>
              <a:cs typeface="Cambay"/>
              <a:sym typeface="Cambay"/>
            </a:endParaRP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</a:pPr>
            <a:r>
              <a:rPr lang="en-US" sz="2800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rPr>
              <a:t>Additional enhancements:</a:t>
            </a:r>
            <a:endParaRPr sz="2800">
              <a:solidFill>
                <a:srgbClr val="262626"/>
              </a:solidFill>
              <a:latin typeface="Cambay"/>
              <a:ea typeface="Cambay"/>
              <a:cs typeface="Cambay"/>
              <a:sym typeface="Cambay"/>
            </a:endParaRPr>
          </a:p>
          <a:p>
            <a:pPr marL="914400" lvl="1" indent="-3810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○"/>
            </a:pPr>
            <a:r>
              <a:rPr lang="en-US" sz="2400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rPr>
              <a:t>Find optimal number of hops</a:t>
            </a:r>
            <a:endParaRPr sz="2400">
              <a:solidFill>
                <a:srgbClr val="262626"/>
              </a:solidFill>
              <a:latin typeface="Cambay"/>
              <a:ea typeface="Cambay"/>
              <a:cs typeface="Cambay"/>
              <a:sym typeface="Cambay"/>
            </a:endParaRPr>
          </a:p>
          <a:p>
            <a:pPr marL="914400" lvl="1" indent="-3810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○"/>
            </a:pPr>
            <a:r>
              <a:rPr lang="en-US" sz="2400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rPr>
              <a:t>Base predictive model on custom tagging function</a:t>
            </a:r>
            <a:endParaRPr sz="2400">
              <a:solidFill>
                <a:srgbClr val="262626"/>
              </a:solidFill>
              <a:latin typeface="Cambay"/>
              <a:ea typeface="Cambay"/>
              <a:cs typeface="Cambay"/>
              <a:sym typeface="Cambay"/>
            </a:endParaRPr>
          </a:p>
          <a:p>
            <a:pPr marL="914400" lvl="1" indent="-3810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○"/>
            </a:pPr>
            <a:r>
              <a:rPr lang="en-US" sz="2400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rPr>
              <a:t>Look at alternatives to spaCy, like W2V</a:t>
            </a:r>
            <a:endParaRPr sz="2400">
              <a:solidFill>
                <a:srgbClr val="262626"/>
              </a:solidFill>
              <a:latin typeface="Cambay"/>
              <a:ea typeface="Cambay"/>
              <a:cs typeface="Cambay"/>
              <a:sym typeface="Cambay"/>
            </a:endParaRPr>
          </a:p>
          <a:p>
            <a:pPr marL="914400" lvl="1" indent="-3810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○"/>
            </a:pPr>
            <a:r>
              <a:rPr lang="en-US" sz="2400">
                <a:solidFill>
                  <a:srgbClr val="262626"/>
                </a:solidFill>
                <a:latin typeface="Cambay"/>
                <a:ea typeface="Cambay"/>
                <a:cs typeface="Cambay"/>
                <a:sym typeface="Cambay"/>
              </a:rPr>
              <a:t>Look into various cut offs for positive reviews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9780263" y="1563503"/>
            <a:ext cx="1456200" cy="67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9"/>
          <p:cNvPicPr preferRelativeResize="0"/>
          <p:nvPr/>
        </p:nvPicPr>
        <p:blipFill rotWithShape="1">
          <a:blip r:embed="rId3">
            <a:alphaModFix/>
          </a:blip>
          <a:srcRect t="10574" b="12370"/>
          <a:stretch/>
        </p:blipFill>
        <p:spPr>
          <a:xfrm>
            <a:off x="23" y="0"/>
            <a:ext cx="12191977" cy="685802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9"/>
          <p:cNvSpPr txBox="1">
            <a:spLocks noGrp="1"/>
          </p:cNvSpPr>
          <p:nvPr>
            <p:ph type="ctrTitle"/>
          </p:nvPr>
        </p:nvSpPr>
        <p:spPr>
          <a:xfrm>
            <a:off x="3243072" y="1568479"/>
            <a:ext cx="5705856" cy="211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600"/>
              <a:buFont typeface="Arial"/>
              <a:buNone/>
            </a:pPr>
            <a:r>
              <a:rPr lang="en-US" sz="6600" b="1" i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"/>
          <p:cNvSpPr txBox="1">
            <a:spLocks noGrp="1"/>
          </p:cNvSpPr>
          <p:nvPr>
            <p:ph type="title"/>
          </p:nvPr>
        </p:nvSpPr>
        <p:spPr>
          <a:xfrm>
            <a:off x="6117517" y="469389"/>
            <a:ext cx="5266944" cy="124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</a:pPr>
            <a:r>
              <a:rPr lang="en-US"/>
              <a:t>Introduction.</a:t>
            </a:r>
            <a:endParaRPr/>
          </a:p>
        </p:txBody>
      </p:sp>
      <p:sp>
        <p:nvSpPr>
          <p:cNvPr id="140" name="Google Shape;140;p2"/>
          <p:cNvSpPr/>
          <p:nvPr/>
        </p:nvSpPr>
        <p:spPr>
          <a:xfrm>
            <a:off x="6096000" y="1715909"/>
            <a:ext cx="5373511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Dataset: </a:t>
            </a: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UCI machine learning drug reviews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Obtained through crawling pharmaceutical review sites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214k reviews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•"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features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Objective: </a:t>
            </a: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Utilize NLP to extract insights on medication for prospective consumers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Challenge: </a:t>
            </a: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Medical conditions have negative sentiment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Need to separate comments regarding condition from medication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ea5a510f5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Exploratory Data Analysis</a:t>
            </a:r>
            <a:endParaRPr/>
          </a:p>
        </p:txBody>
      </p:sp>
      <p:sp>
        <p:nvSpPr>
          <p:cNvPr id="146" name="Google Shape;146;gdea5a510f5_0_0"/>
          <p:cNvSpPr txBox="1">
            <a:spLocks noGrp="1"/>
          </p:cNvSpPr>
          <p:nvPr>
            <p:ph type="body" idx="1"/>
          </p:nvPr>
        </p:nvSpPr>
        <p:spPr>
          <a:xfrm>
            <a:off x="838200" y="2011680"/>
            <a:ext cx="4937700" cy="416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 u="sng"/>
              <a:t>Example of Positive Review:</a:t>
            </a:r>
            <a:endParaRPr i="1" u="sng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Abilify changed my life. There is hope. I was on Zoloft and Clonidine when I first started Abilify at the age of 15.. Zoloft for depression and Clondine to manage my complete rage. My moods were out of control. I was depressed and hopeless one second and then mean, irrational, and full of rage the next. My Dr. prescribed me 2mg of Abilify and from that point on I feel like I have been cured though I know I'm not.. Bi-polar disorder is a constant battle. I know Abilify works for me because I have tried to get off it and lost complete control over my emotions. Went back on it and I was golden again. I am on 5mg 2x daily. I am now 21 and better than I have ever been in the past. Only side effect is I like to eat a lot.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dea5a510f5_0_0"/>
          <p:cNvSpPr txBox="1">
            <a:spLocks noGrp="1"/>
          </p:cNvSpPr>
          <p:nvPr>
            <p:ph type="body" idx="2"/>
          </p:nvPr>
        </p:nvSpPr>
        <p:spPr>
          <a:xfrm>
            <a:off x="6419088" y="2011680"/>
            <a:ext cx="4937700" cy="416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 u="sng"/>
              <a:t>Example of Negative Review:</a:t>
            </a:r>
            <a:endParaRPr i="1" u="sng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i="1" u="sng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 Ve had nothing but problems with the Keppera : constant shaking in my arms and legs and pins and needles feeling in my arms and legs severe light headedness no appetite and etc.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749005" y="968450"/>
            <a:ext cx="10536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US"/>
              <a:t>Exploratory Data Analysis (con’t.)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body" idx="1"/>
          </p:nvPr>
        </p:nvSpPr>
        <p:spPr>
          <a:xfrm>
            <a:off x="748991" y="2604909"/>
            <a:ext cx="10604809" cy="356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</a:pPr>
            <a:endParaRPr/>
          </a:p>
        </p:txBody>
      </p:sp>
      <p:pic>
        <p:nvPicPr>
          <p:cNvPr id="154" name="Google Shape;15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000" y="2065550"/>
            <a:ext cx="2182789" cy="4612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"/>
          <p:cNvSpPr/>
          <p:nvPr/>
        </p:nvSpPr>
        <p:spPr>
          <a:xfrm>
            <a:off x="862738" y="1933653"/>
            <a:ext cx="1456200" cy="67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6" name="Google Shape;15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807" y="2065538"/>
            <a:ext cx="6699192" cy="461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f18f3470e_0_0"/>
          <p:cNvSpPr txBox="1">
            <a:spLocks noGrp="1"/>
          </p:cNvSpPr>
          <p:nvPr>
            <p:ph type="title"/>
          </p:nvPr>
        </p:nvSpPr>
        <p:spPr>
          <a:xfrm>
            <a:off x="749000" y="1120850"/>
            <a:ext cx="91923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Exploratory Data Analysis (con’t.)</a:t>
            </a:r>
            <a:endParaRPr/>
          </a:p>
        </p:txBody>
      </p:sp>
      <p:pic>
        <p:nvPicPr>
          <p:cNvPr id="162" name="Google Shape;162;gdf18f3470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000" y="2674525"/>
            <a:ext cx="6529125" cy="403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"/>
          <p:cNvSpPr txBox="1">
            <a:spLocks noGrp="1"/>
          </p:cNvSpPr>
          <p:nvPr>
            <p:ph type="title"/>
          </p:nvPr>
        </p:nvSpPr>
        <p:spPr>
          <a:xfrm>
            <a:off x="6414911" y="252236"/>
            <a:ext cx="4794956" cy="1438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US"/>
              <a:t>Predictive Model</a:t>
            </a:r>
            <a:endParaRPr/>
          </a:p>
        </p:txBody>
      </p:sp>
      <p:sp>
        <p:nvSpPr>
          <p:cNvPr id="168" name="Google Shape;168;p4"/>
          <p:cNvSpPr txBox="1">
            <a:spLocks noGrp="1"/>
          </p:cNvSpPr>
          <p:nvPr>
            <p:ph type="body" idx="1"/>
          </p:nvPr>
        </p:nvSpPr>
        <p:spPr>
          <a:xfrm>
            <a:off x="1636888" y="1690688"/>
            <a:ext cx="9572979" cy="44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</a:pPr>
            <a:r>
              <a:rPr lang="en-US"/>
              <a:t>Goal to predict whether a review was positive (rating of 7+) or negative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Intended to comb through thousands of reviews to extract insights for customers and providers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</a:pPr>
            <a:r>
              <a:rPr lang="en-US"/>
              <a:t>Scope: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Top five conditions: Depression, Birth Control, Anxiety, Pain, Acne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Drugs with 20+ reviews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Focus on precision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</a:pPr>
            <a:r>
              <a:rPr lang="en-US"/>
              <a:t>Base model using Vader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Precision:</a:t>
            </a:r>
            <a:r>
              <a:rPr lang="en-US"/>
              <a:t> 77%</a:t>
            </a:r>
            <a:endParaRPr/>
          </a:p>
        </p:txBody>
      </p:sp>
      <p:sp>
        <p:nvSpPr>
          <p:cNvPr id="169" name="Google Shape;169;p4"/>
          <p:cNvSpPr/>
          <p:nvPr/>
        </p:nvSpPr>
        <p:spPr>
          <a:xfrm>
            <a:off x="9663288" y="1343378"/>
            <a:ext cx="1456267" cy="6773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>
            <a:spLocks noGrp="1"/>
          </p:cNvSpPr>
          <p:nvPr>
            <p:ph type="title"/>
          </p:nvPr>
        </p:nvSpPr>
        <p:spPr>
          <a:xfrm>
            <a:off x="6414911" y="252236"/>
            <a:ext cx="4794956" cy="1438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US"/>
              <a:t>Predictive Model</a:t>
            </a:r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body" idx="1"/>
          </p:nvPr>
        </p:nvSpPr>
        <p:spPr>
          <a:xfrm>
            <a:off x="1636888" y="1690688"/>
            <a:ext cx="9572979" cy="44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</a:pPr>
            <a:r>
              <a:rPr lang="en-US"/>
              <a:t>Improved model by: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N-grams from 1 to 3 to add context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Removed stop words in data preprocessing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Implemented regularization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</a:pPr>
            <a:r>
              <a:rPr lang="en-US"/>
              <a:t>Precision: 80%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</a:pPr>
            <a:r>
              <a:rPr lang="en-US"/>
              <a:t>Issue: medical conditions are inherently negative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“I had a terrible headache, but it went away after taking Advil”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Need to parse data for medication to extract accurate insights</a:t>
            </a:r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9663288" y="1343378"/>
            <a:ext cx="1456267" cy="6773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0299ed51c_0_0"/>
          <p:cNvSpPr txBox="1">
            <a:spLocks noGrp="1"/>
          </p:cNvSpPr>
          <p:nvPr>
            <p:ph type="body" idx="1"/>
          </p:nvPr>
        </p:nvSpPr>
        <p:spPr>
          <a:xfrm>
            <a:off x="1600200" y="2011680"/>
            <a:ext cx="4937700" cy="416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Logistic Regression:</a:t>
            </a:r>
            <a:endParaRPr/>
          </a:p>
        </p:txBody>
      </p:sp>
      <p:sp>
        <p:nvSpPr>
          <p:cNvPr id="182" name="Google Shape;182;ge0299ed51c_0_0"/>
          <p:cNvSpPr txBox="1">
            <a:spLocks noGrp="1"/>
          </p:cNvSpPr>
          <p:nvPr>
            <p:ph type="body" idx="2"/>
          </p:nvPr>
        </p:nvSpPr>
        <p:spPr>
          <a:xfrm>
            <a:off x="7181088" y="2011680"/>
            <a:ext cx="4937700" cy="416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eli5:</a:t>
            </a:r>
            <a:endParaRPr/>
          </a:p>
        </p:txBody>
      </p:sp>
      <p:pic>
        <p:nvPicPr>
          <p:cNvPr id="183" name="Google Shape;183;ge0299ed51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5425" y="2606688"/>
            <a:ext cx="316230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e0299ed51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6875" y="4790863"/>
            <a:ext cx="291465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e0299ed51c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4925" y="4330724"/>
            <a:ext cx="2392750" cy="4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e0299ed51c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3250" y="2530275"/>
            <a:ext cx="5461125" cy="40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e0299ed51c_0_0"/>
          <p:cNvSpPr txBox="1">
            <a:spLocks noGrp="1"/>
          </p:cNvSpPr>
          <p:nvPr>
            <p:ph type="title"/>
          </p:nvPr>
        </p:nvSpPr>
        <p:spPr>
          <a:xfrm>
            <a:off x="6414911" y="557036"/>
            <a:ext cx="4794900" cy="14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US"/>
              <a:t>Model Results</a:t>
            </a:r>
            <a:endParaRPr/>
          </a:p>
        </p:txBody>
      </p:sp>
      <p:sp>
        <p:nvSpPr>
          <p:cNvPr id="188" name="Google Shape;188;ge0299ed51c_0_0"/>
          <p:cNvSpPr/>
          <p:nvPr/>
        </p:nvSpPr>
        <p:spPr>
          <a:xfrm>
            <a:off x="9663288" y="1648178"/>
            <a:ext cx="1456200" cy="67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 txBox="1">
            <a:spLocks noGrp="1"/>
          </p:cNvSpPr>
          <p:nvPr>
            <p:ph type="title"/>
          </p:nvPr>
        </p:nvSpPr>
        <p:spPr>
          <a:xfrm>
            <a:off x="748991" y="1120860"/>
            <a:ext cx="65439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US"/>
              <a:t>Custom Medication Tag</a:t>
            </a:r>
            <a:endParaRPr/>
          </a:p>
        </p:txBody>
      </p:sp>
      <p:sp>
        <p:nvSpPr>
          <p:cNvPr id="194" name="Google Shape;194;p6"/>
          <p:cNvSpPr txBox="1">
            <a:spLocks noGrp="1"/>
          </p:cNvSpPr>
          <p:nvPr>
            <p:ph type="body" idx="1"/>
          </p:nvPr>
        </p:nvSpPr>
        <p:spPr>
          <a:xfrm>
            <a:off x="748991" y="2604909"/>
            <a:ext cx="10604809" cy="356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</a:pPr>
            <a:r>
              <a:rPr lang="en-US"/>
              <a:t>Medications can be tagged as various PoS 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</a:pPr>
            <a:r>
              <a:rPr lang="en-US"/>
              <a:t>Created list of keywords related to drugs (medication, pill, etc.)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</a:pPr>
            <a:r>
              <a:rPr lang="en-US"/>
              <a:t>Utilized spaCy to identify words connected with our keywords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Identified parents, children, and siblings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Included multiple “hops” to add context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/>
              <a:t>Created bigrams with key and related words for additional context</a:t>
            </a:r>
            <a:endParaRPr/>
          </a:p>
          <a:p>
            <a:pPr marL="685800" lvl="1" indent="-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8E8E2"/>
      </a:lt2>
      <a:accent1>
        <a:srgbClr val="6E76EE"/>
      </a:accent1>
      <a:accent2>
        <a:srgbClr val="4E9AEB"/>
      </a:accent2>
      <a:accent3>
        <a:srgbClr val="2EB4C3"/>
      </a:accent3>
      <a:accent4>
        <a:srgbClr val="35B78E"/>
      </a:accent4>
      <a:accent5>
        <a:srgbClr val="30BB55"/>
      </a:accent5>
      <a:accent6>
        <a:srgbClr val="47BB32"/>
      </a:accent6>
      <a:hlink>
        <a:srgbClr val="888452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Microsoft Office PowerPoint</Application>
  <PresentationFormat>Widescreen</PresentationFormat>
  <Paragraphs>97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Abril Fatface</vt:lpstr>
      <vt:lpstr>Arial</vt:lpstr>
      <vt:lpstr>Century Gothic</vt:lpstr>
      <vt:lpstr>Cambay</vt:lpstr>
      <vt:lpstr>BrushVTI</vt:lpstr>
      <vt:lpstr>Drug Review Natural Language Processing</vt:lpstr>
      <vt:lpstr>Introduction.</vt:lpstr>
      <vt:lpstr>Exploratory Data Analysis</vt:lpstr>
      <vt:lpstr>Exploratory Data Analysis (con’t.) </vt:lpstr>
      <vt:lpstr>Exploratory Data Analysis (con’t.)</vt:lpstr>
      <vt:lpstr>Predictive Model</vt:lpstr>
      <vt:lpstr>Predictive Model</vt:lpstr>
      <vt:lpstr>Model Results</vt:lpstr>
      <vt:lpstr>Custom Medication Tag</vt:lpstr>
      <vt:lpstr>spaCy Example</vt:lpstr>
      <vt:lpstr>Example of Results</vt:lpstr>
      <vt:lpstr>Conclusion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Drug Review Natural Language Processing</dc:title>
  <dc:creator>Marianna Carini-MSBA21A</dc:creator>
  <cp:lastModifiedBy>Bryan Sam-MSBA21B</cp:lastModifiedBy>
  <cp:revision>1</cp:revision>
  <dcterms:created xsi:type="dcterms:W3CDTF">2021-05-27T20:39:32Z</dcterms:created>
  <dcterms:modified xsi:type="dcterms:W3CDTF">2021-06-09T02:51:31Z</dcterms:modified>
</cp:coreProperties>
</file>